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8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8000" dirty="0" smtClean="0"/>
              <a:t>ГТО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Подготовил: Балакирев Артём 9В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69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33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482431" cy="1108841"/>
          </a:xfrm>
        </p:spPr>
        <p:txBody>
          <a:bodyPr anchor="b"/>
          <a:lstStyle/>
          <a:p>
            <a:pPr algn="ctr"/>
            <a:r>
              <a:rPr lang="ru-RU" dirty="0" smtClean="0"/>
              <a:t>Кто возродил ГТО?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0216" y="2144986"/>
            <a:ext cx="8653850" cy="263196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По Указу Президента РФ с 1 сентября 2014 года </a:t>
            </a:r>
            <a:r>
              <a:rPr lang="ru-RU" dirty="0" smtClean="0"/>
              <a:t>в нашей </a:t>
            </a:r>
            <a:r>
              <a:rPr lang="ru-RU" dirty="0"/>
              <a:t>стране </a:t>
            </a:r>
            <a:r>
              <a:rPr lang="ru-RU" dirty="0" smtClean="0"/>
              <a:t>вновь </a:t>
            </a:r>
            <a:r>
              <a:rPr lang="ru-RU" dirty="0"/>
              <a:t>ввели </a:t>
            </a:r>
            <a:r>
              <a:rPr lang="ru-RU" dirty="0" smtClean="0"/>
              <a:t>Всероссийский физкультурно-спортивный </a:t>
            </a:r>
            <a:r>
              <a:rPr lang="ru-RU" dirty="0"/>
              <a:t>комплекс «Готов </a:t>
            </a:r>
            <a:r>
              <a:rPr lang="ru-RU" dirty="0" smtClean="0"/>
              <a:t>к труду </a:t>
            </a:r>
            <a:r>
              <a:rPr lang="ru-RU" dirty="0"/>
              <a:t>и обороне</a:t>
            </a:r>
            <a:r>
              <a:rPr lang="ru-RU" dirty="0" smtClean="0"/>
              <a:t>» (</a:t>
            </a:r>
            <a:r>
              <a:rPr lang="ru-RU" dirty="0"/>
              <a:t>ГТО) для решения </a:t>
            </a:r>
            <a:r>
              <a:rPr lang="ru-RU" dirty="0" smtClean="0"/>
              <a:t>проблемы продвижения </a:t>
            </a:r>
            <a:r>
              <a:rPr lang="ru-RU" dirty="0"/>
              <a:t>ценностей здорового </a:t>
            </a:r>
            <a:r>
              <a:rPr lang="ru-RU" dirty="0" smtClean="0"/>
              <a:t>образа жизни </a:t>
            </a:r>
            <a:r>
              <a:rPr lang="ru-RU" dirty="0"/>
              <a:t>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7529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45072"/>
            <a:ext cx="8596668" cy="1617280"/>
          </a:xfrm>
        </p:spPr>
        <p:txBody>
          <a:bodyPr/>
          <a:lstStyle/>
          <a:p>
            <a:pPr algn="ctr"/>
            <a:r>
              <a:rPr lang="ru-RU" dirty="0" smtClean="0"/>
              <a:t>О комплексе ГТО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424824"/>
            <a:ext cx="8596668" cy="3763141"/>
          </a:xfrm>
        </p:spPr>
        <p:txBody>
          <a:bodyPr>
            <a:normAutofit/>
          </a:bodyPr>
          <a:lstStyle/>
          <a:p>
            <a:r>
              <a:rPr lang="ru-RU" dirty="0"/>
              <a:t>ВФСК «Готов к труду и обороне» (ГТО) — </a:t>
            </a:r>
            <a:r>
              <a:rPr lang="ru-RU" dirty="0" smtClean="0"/>
              <a:t>полноценная программная </a:t>
            </a:r>
            <a:r>
              <a:rPr lang="ru-RU" dirty="0"/>
              <a:t>и нормативная основа </a:t>
            </a:r>
            <a:r>
              <a:rPr lang="ru-RU" dirty="0" smtClean="0"/>
              <a:t>физического воспитания </a:t>
            </a:r>
            <a:r>
              <a:rPr lang="ru-RU" dirty="0"/>
              <a:t>населения страны, нацеленная на </a:t>
            </a:r>
            <a:r>
              <a:rPr lang="ru-RU" dirty="0" smtClean="0"/>
              <a:t>развитие массового </a:t>
            </a:r>
            <a:r>
              <a:rPr lang="ru-RU" dirty="0"/>
              <a:t>спорта и оздоровление нации.</a:t>
            </a:r>
          </a:p>
          <a:p>
            <a:r>
              <a:rPr lang="ru-RU" dirty="0"/>
              <a:t>Комплекс ГТО предусматривает подготовку к </a:t>
            </a:r>
            <a:r>
              <a:rPr lang="ru-RU" dirty="0" smtClean="0"/>
              <a:t>выполнению и </a:t>
            </a:r>
            <a:r>
              <a:rPr lang="ru-RU" dirty="0"/>
              <a:t>непосредственное выполнение населением </a:t>
            </a:r>
            <a:r>
              <a:rPr lang="ru-RU" dirty="0" smtClean="0"/>
              <a:t>различных возрастных </a:t>
            </a:r>
            <a:r>
              <a:rPr lang="ru-RU" dirty="0"/>
              <a:t>групп установленных нормативных </a:t>
            </a:r>
            <a:r>
              <a:rPr lang="ru-RU" dirty="0" smtClean="0"/>
              <a:t>требований по </a:t>
            </a:r>
            <a:r>
              <a:rPr lang="ru-RU" dirty="0"/>
              <a:t>трем уровням трудности, соответствующим </a:t>
            </a:r>
            <a:r>
              <a:rPr lang="ru-RU" dirty="0" smtClean="0"/>
              <a:t>золотому, серебряному </a:t>
            </a:r>
            <a:r>
              <a:rPr lang="ru-RU" dirty="0"/>
              <a:t>и бронзовому знакам отличия «Готов к труду </a:t>
            </a:r>
            <a:r>
              <a:rPr lang="ru-RU" dirty="0" smtClean="0"/>
              <a:t>и обороне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42859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45072"/>
            <a:ext cx="8596668" cy="1617280"/>
          </a:xfrm>
        </p:spPr>
        <p:txBody>
          <a:bodyPr/>
          <a:lstStyle/>
          <a:p>
            <a:pPr algn="ctr"/>
            <a:r>
              <a:rPr lang="ru-RU" dirty="0" smtClean="0"/>
              <a:t>Зачем он нужен?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424825"/>
            <a:ext cx="8596668" cy="2261476"/>
          </a:xfrm>
        </p:spPr>
        <p:txBody>
          <a:bodyPr>
            <a:normAutofit/>
          </a:bodyPr>
          <a:lstStyle/>
          <a:p>
            <a:r>
              <a:rPr lang="ru-RU" dirty="0"/>
              <a:t>Цель комплекса – увеличение </a:t>
            </a:r>
            <a:r>
              <a:rPr lang="ru-RU" dirty="0" smtClean="0"/>
              <a:t>продолжительности жизни </a:t>
            </a:r>
            <a:r>
              <a:rPr lang="ru-RU" dirty="0"/>
              <a:t>населения с </a:t>
            </a:r>
            <a:r>
              <a:rPr lang="ru-RU" dirty="0" smtClean="0"/>
              <a:t>помощью систематической </a:t>
            </a:r>
            <a:r>
              <a:rPr lang="ru-RU" dirty="0"/>
              <a:t>физической подготовки.</a:t>
            </a:r>
          </a:p>
          <a:p>
            <a:r>
              <a:rPr lang="ru-RU" dirty="0"/>
              <a:t>Задача – массовое внедрение комплекса </a:t>
            </a:r>
            <a:r>
              <a:rPr lang="ru-RU" dirty="0" smtClean="0"/>
              <a:t>ГТО, охват </a:t>
            </a:r>
            <a:r>
              <a:rPr lang="ru-RU" dirty="0"/>
              <a:t>системой подготовки </a:t>
            </a:r>
            <a:r>
              <a:rPr lang="ru-RU" dirty="0" smtClean="0"/>
              <a:t>всех возрастных </a:t>
            </a:r>
            <a:r>
              <a:rPr lang="ru-RU" dirty="0"/>
              <a:t>групп населения.</a:t>
            </a:r>
          </a:p>
          <a:p>
            <a:r>
              <a:rPr lang="ru-RU" dirty="0"/>
              <a:t>Принципы - добровольность , доступность </a:t>
            </a:r>
            <a:r>
              <a:rPr lang="ru-RU" dirty="0" smtClean="0"/>
              <a:t>и медицинский </a:t>
            </a:r>
            <a:r>
              <a:rPr lang="ru-RU" dirty="0"/>
              <a:t>контроль.</a:t>
            </a:r>
          </a:p>
        </p:txBody>
      </p:sp>
    </p:spTree>
    <p:extLst>
      <p:ext uri="{BB962C8B-B14F-4D97-AF65-F5344CB8AC3E}">
        <p14:creationId xmlns:p14="http://schemas.microsoft.com/office/powerpoint/2010/main" val="20918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45072"/>
            <a:ext cx="8596668" cy="1617280"/>
          </a:xfrm>
        </p:spPr>
        <p:txBody>
          <a:bodyPr/>
          <a:lstStyle/>
          <a:p>
            <a:pPr algn="ctr"/>
            <a:r>
              <a:rPr lang="ru-RU" dirty="0" smtClean="0"/>
              <a:t>Ступени ГТО для школьников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424824"/>
            <a:ext cx="8971162" cy="2561021"/>
          </a:xfrm>
        </p:spPr>
        <p:txBody>
          <a:bodyPr numCol="3">
            <a:normAutofit/>
          </a:bodyPr>
          <a:lstStyle/>
          <a:p>
            <a:r>
              <a:rPr lang="ru-RU" dirty="0"/>
              <a:t>I ступень</a:t>
            </a:r>
          </a:p>
          <a:p>
            <a:r>
              <a:rPr lang="ru-RU" dirty="0"/>
              <a:t>II ступень</a:t>
            </a:r>
          </a:p>
          <a:p>
            <a:r>
              <a:rPr lang="ru-RU" dirty="0"/>
              <a:t>III ступень</a:t>
            </a:r>
          </a:p>
          <a:p>
            <a:r>
              <a:rPr lang="ru-RU" dirty="0"/>
              <a:t>IV ступень</a:t>
            </a:r>
          </a:p>
          <a:p>
            <a:r>
              <a:rPr lang="ru-RU" dirty="0"/>
              <a:t>V ступень</a:t>
            </a:r>
          </a:p>
          <a:p>
            <a:r>
              <a:rPr lang="ru-RU" dirty="0"/>
              <a:t>VI ступень</a:t>
            </a:r>
          </a:p>
          <a:p>
            <a:r>
              <a:rPr lang="ru-RU" dirty="0"/>
              <a:t>6 - 7 лет</a:t>
            </a:r>
          </a:p>
          <a:p>
            <a:r>
              <a:rPr lang="ru-RU" dirty="0"/>
              <a:t>8 - 9 лет</a:t>
            </a:r>
          </a:p>
          <a:p>
            <a:r>
              <a:rPr lang="ru-RU" dirty="0"/>
              <a:t>10 - 11 лет</a:t>
            </a:r>
          </a:p>
          <a:p>
            <a:r>
              <a:rPr lang="ru-RU" dirty="0"/>
              <a:t>12 - 13 лет</a:t>
            </a:r>
          </a:p>
          <a:p>
            <a:r>
              <a:rPr lang="ru-RU" dirty="0"/>
              <a:t>14 - 15 лет</a:t>
            </a:r>
          </a:p>
          <a:p>
            <a:r>
              <a:rPr lang="ru-RU" dirty="0"/>
              <a:t>16 - 17 лет</a:t>
            </a:r>
          </a:p>
          <a:p>
            <a:r>
              <a:rPr lang="ru-RU" dirty="0"/>
              <a:t>(ДОУ - 1 класс)</a:t>
            </a:r>
          </a:p>
          <a:p>
            <a:r>
              <a:rPr lang="ru-RU" dirty="0"/>
              <a:t>(2 - 3 классы)</a:t>
            </a:r>
          </a:p>
          <a:p>
            <a:r>
              <a:rPr lang="ru-RU" dirty="0"/>
              <a:t>(4 - 5 классы)</a:t>
            </a:r>
          </a:p>
          <a:p>
            <a:r>
              <a:rPr lang="ru-RU" dirty="0"/>
              <a:t>(6 - 7 классы)</a:t>
            </a:r>
          </a:p>
          <a:p>
            <a:r>
              <a:rPr lang="ru-RU" dirty="0"/>
              <a:t>(8 - 9 классы)</a:t>
            </a:r>
          </a:p>
          <a:p>
            <a:r>
              <a:rPr lang="ru-RU" dirty="0"/>
              <a:t>(10 - 11 классы)</a:t>
            </a:r>
          </a:p>
        </p:txBody>
      </p:sp>
    </p:spTree>
    <p:extLst>
      <p:ext uri="{BB962C8B-B14F-4D97-AF65-F5344CB8AC3E}">
        <p14:creationId xmlns:p14="http://schemas.microsoft.com/office/powerpoint/2010/main" val="263176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45072"/>
            <a:ext cx="8596668" cy="1617280"/>
          </a:xfrm>
        </p:spPr>
        <p:txBody>
          <a:bodyPr/>
          <a:lstStyle/>
          <a:p>
            <a:pPr algn="ctr"/>
            <a:r>
              <a:rPr lang="ru-RU" dirty="0" smtClean="0"/>
              <a:t>Ступени ГТО для взрослых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732252"/>
            <a:ext cx="9176114" cy="2407307"/>
          </a:xfrm>
        </p:spPr>
        <p:txBody>
          <a:bodyPr numCol="2">
            <a:normAutofit/>
          </a:bodyPr>
          <a:lstStyle/>
          <a:p>
            <a:r>
              <a:rPr lang="ru-RU" dirty="0"/>
              <a:t>VII ступень 18 - 19 лет (</a:t>
            </a:r>
            <a:r>
              <a:rPr lang="ru-RU" dirty="0" err="1"/>
              <a:t>СУЗы</a:t>
            </a:r>
            <a:r>
              <a:rPr lang="ru-RU" dirty="0"/>
              <a:t>; ВУЗы)</a:t>
            </a:r>
          </a:p>
          <a:p>
            <a:r>
              <a:rPr lang="ru-RU" dirty="0"/>
              <a:t>VIII ступень 20 - 24 лет (</a:t>
            </a:r>
            <a:r>
              <a:rPr lang="ru-RU" dirty="0" err="1"/>
              <a:t>СУЗы</a:t>
            </a:r>
            <a:r>
              <a:rPr lang="ru-RU" dirty="0"/>
              <a:t>; ВУЗы)</a:t>
            </a:r>
          </a:p>
          <a:p>
            <a:r>
              <a:rPr lang="ru-RU" dirty="0"/>
              <a:t>IX ступень 25 - 29 лет</a:t>
            </a:r>
          </a:p>
          <a:p>
            <a:r>
              <a:rPr lang="ru-RU" dirty="0"/>
              <a:t>X ступень 30 - 34 лет</a:t>
            </a:r>
          </a:p>
          <a:p>
            <a:r>
              <a:rPr lang="ru-RU" dirty="0"/>
              <a:t>XI ступень 35 лет - 39 лет</a:t>
            </a:r>
          </a:p>
          <a:p>
            <a:r>
              <a:rPr lang="ru-RU" dirty="0"/>
              <a:t>XII ступень 40 лет - 44 лет</a:t>
            </a:r>
          </a:p>
          <a:p>
            <a:r>
              <a:rPr lang="ru-RU" dirty="0"/>
              <a:t>XIII ступень 45 лет - 49 </a:t>
            </a:r>
            <a:r>
              <a:rPr lang="ru-RU" dirty="0" smtClean="0"/>
              <a:t>лет</a:t>
            </a:r>
          </a:p>
          <a:p>
            <a:r>
              <a:rPr lang="ru-RU" dirty="0"/>
              <a:t>XIV ступень 50 лет - 54 лет</a:t>
            </a:r>
          </a:p>
          <a:p>
            <a:r>
              <a:rPr lang="ru-RU" dirty="0"/>
              <a:t>XV ступень 55 лет - 59 лет</a:t>
            </a:r>
          </a:p>
          <a:p>
            <a:r>
              <a:rPr lang="ru-RU" dirty="0"/>
              <a:t>XVI ступень 60 лет - 64 лет</a:t>
            </a:r>
          </a:p>
          <a:p>
            <a:r>
              <a:rPr lang="ru-RU" dirty="0"/>
              <a:t>XVII ступень 65 лет - 69 лет</a:t>
            </a:r>
          </a:p>
          <a:p>
            <a:r>
              <a:rPr lang="ru-RU" dirty="0"/>
              <a:t>XVIII ступень 70 лет и старше</a:t>
            </a:r>
          </a:p>
        </p:txBody>
      </p:sp>
    </p:spTree>
    <p:extLst>
      <p:ext uri="{BB962C8B-B14F-4D97-AF65-F5344CB8AC3E}">
        <p14:creationId xmlns:p14="http://schemas.microsoft.com/office/powerpoint/2010/main" val="266607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45072"/>
            <a:ext cx="8596668" cy="1617280"/>
          </a:xfrm>
        </p:spPr>
        <p:txBody>
          <a:bodyPr/>
          <a:lstStyle/>
          <a:p>
            <a:pPr algn="ctr"/>
            <a:r>
              <a:rPr lang="ru-RU" dirty="0" smtClean="0"/>
              <a:t>Какие испытания включает?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841501"/>
            <a:ext cx="9195820" cy="4618420"/>
          </a:xfrm>
        </p:spPr>
        <p:txBody>
          <a:bodyPr numCol="1">
            <a:normAutofit fontScale="62500" lnSpcReduction="20000"/>
          </a:bodyPr>
          <a:lstStyle/>
          <a:p>
            <a:r>
              <a:rPr lang="ru-RU" dirty="0"/>
              <a:t>•Шестиминутный бег</a:t>
            </a:r>
          </a:p>
          <a:p>
            <a:r>
              <a:rPr lang="ru-RU" dirty="0"/>
              <a:t>•Челночный бег 3×10 м</a:t>
            </a:r>
          </a:p>
          <a:p>
            <a:r>
              <a:rPr lang="ru-RU" dirty="0"/>
              <a:t>•Бег 30, 60, 100 м</a:t>
            </a:r>
          </a:p>
          <a:p>
            <a:r>
              <a:rPr lang="ru-RU" dirty="0"/>
              <a:t>•Бег 1000, 1500, 2000, 3000 м</a:t>
            </a:r>
          </a:p>
          <a:p>
            <a:r>
              <a:rPr lang="ru-RU" dirty="0"/>
              <a:t>•Скандинавская ходьба</a:t>
            </a:r>
          </a:p>
          <a:p>
            <a:r>
              <a:rPr lang="ru-RU" dirty="0"/>
              <a:t>•Прыжок в длину с места толчком двумя ногами</a:t>
            </a:r>
          </a:p>
          <a:p>
            <a:r>
              <a:rPr lang="ru-RU" dirty="0"/>
              <a:t>•Подтягивание на низкой (из виса лежа) и высокой (из виса) перекладинах</a:t>
            </a:r>
          </a:p>
          <a:p>
            <a:r>
              <a:rPr lang="ru-RU" dirty="0"/>
              <a:t>•Сгибание и разгибание рук в упоре лежа, в упоре о гимнастическую скамью (о сидение стула)</a:t>
            </a:r>
          </a:p>
          <a:p>
            <a:r>
              <a:rPr lang="ru-RU" dirty="0"/>
              <a:t>•Поднимание туловища из положения лежа на спине за 1 минуту</a:t>
            </a:r>
          </a:p>
          <a:p>
            <a:r>
              <a:rPr lang="ru-RU" dirty="0"/>
              <a:t>•Наклон вперёд из положения стоя на гимнастической скамье</a:t>
            </a:r>
          </a:p>
          <a:p>
            <a:r>
              <a:rPr lang="ru-RU" dirty="0"/>
              <a:t>•Метание теннисного мяча в цель, дистанция 5, 6 м, метание мяча весом 150 гр. на дальность и метание</a:t>
            </a:r>
          </a:p>
          <a:p>
            <a:r>
              <a:rPr lang="ru-RU" dirty="0"/>
              <a:t>спортивного снаряда весом 500, 700 гр.</a:t>
            </a:r>
          </a:p>
          <a:p>
            <a:r>
              <a:rPr lang="ru-RU" dirty="0"/>
              <a:t>•Рывок гири 16 кг</a:t>
            </a:r>
          </a:p>
          <a:p>
            <a:r>
              <a:rPr lang="ru-RU" dirty="0"/>
              <a:t>•Плавание 10, 15, 25, 50 м</a:t>
            </a:r>
          </a:p>
          <a:p>
            <a:r>
              <a:rPr lang="ru-RU" dirty="0"/>
              <a:t>•Бег на лыжах, смешанное передвижение или кросс по пересеченной местности 1, 2, 3, 5 км</a:t>
            </a:r>
          </a:p>
          <a:p>
            <a:r>
              <a:rPr lang="ru-RU" dirty="0"/>
              <a:t>•Стрельба из пневматической винтовки или электронного оружия из положения сидя и положения стоя</a:t>
            </a:r>
          </a:p>
          <a:p>
            <a:r>
              <a:rPr lang="ru-RU" dirty="0"/>
              <a:t>•Туристский поход с проверкой туристских навыков</a:t>
            </a:r>
          </a:p>
        </p:txBody>
      </p:sp>
    </p:spTree>
    <p:extLst>
      <p:ext uri="{BB962C8B-B14F-4D97-AF65-F5344CB8AC3E}">
        <p14:creationId xmlns:p14="http://schemas.microsoft.com/office/powerpoint/2010/main" val="45561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Значки ГТО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" b="299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1273886"/>
          </a:xfrm>
        </p:spPr>
        <p:txBody>
          <a:bodyPr>
            <a:normAutofit/>
          </a:bodyPr>
          <a:lstStyle/>
          <a:p>
            <a:r>
              <a:rPr lang="ru-RU" dirty="0"/>
              <a:t>Участник, успешно прошедший все испытания комплекса </a:t>
            </a:r>
            <a:r>
              <a:rPr lang="ru-RU" dirty="0" smtClean="0"/>
              <a:t>ГТО, получает </a:t>
            </a:r>
            <a:r>
              <a:rPr lang="ru-RU" dirty="0"/>
              <a:t>удостоверение и соответствующий знак отличия</a:t>
            </a:r>
            <a:r>
              <a:rPr lang="ru-RU" dirty="0" smtClean="0"/>
              <a:t>: «</a:t>
            </a:r>
            <a:r>
              <a:rPr lang="ru-RU" dirty="0"/>
              <a:t>золото», «серебро» и «бронзу</a:t>
            </a:r>
            <a:r>
              <a:rPr lang="ru-RU" dirty="0" smtClean="0"/>
              <a:t>». Какой </a:t>
            </a:r>
            <a:r>
              <a:rPr lang="ru-RU" dirty="0"/>
              <a:t>именно знак отличия получит участник </a:t>
            </a:r>
            <a:r>
              <a:rPr lang="ru-RU" dirty="0" smtClean="0"/>
              <a:t>определяется по </a:t>
            </a:r>
            <a:r>
              <a:rPr lang="ru-RU" dirty="0"/>
              <a:t>худшему результату в любой из дисциплин, т. е. если все </a:t>
            </a:r>
            <a:r>
              <a:rPr lang="ru-RU" dirty="0" smtClean="0"/>
              <a:t>нормативы были </a:t>
            </a:r>
            <a:r>
              <a:rPr lang="ru-RU" dirty="0"/>
              <a:t>сданы на "золото", но какой - то один на "бронзу" </a:t>
            </a:r>
            <a:r>
              <a:rPr lang="ru-RU" dirty="0" smtClean="0"/>
              <a:t>– участник получает </a:t>
            </a:r>
            <a:r>
              <a:rPr lang="ru-RU" dirty="0"/>
              <a:t>бронзовый знак отличия</a:t>
            </a:r>
          </a:p>
        </p:txBody>
      </p:sp>
    </p:spTree>
    <p:extLst>
      <p:ext uri="{BB962C8B-B14F-4D97-AF65-F5344CB8AC3E}">
        <p14:creationId xmlns:p14="http://schemas.microsoft.com/office/powerpoint/2010/main" val="307711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767255"/>
            <a:ext cx="8596668" cy="1617280"/>
          </a:xfrm>
        </p:spPr>
        <p:txBody>
          <a:bodyPr/>
          <a:lstStyle/>
          <a:p>
            <a:pPr algn="ctr"/>
            <a:r>
              <a:rPr lang="ru-RU" dirty="0" smtClean="0"/>
              <a:t>Зачем они нужен?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684956"/>
            <a:ext cx="9026341" cy="2296948"/>
          </a:xfrm>
        </p:spPr>
        <p:txBody>
          <a:bodyPr>
            <a:normAutofit/>
          </a:bodyPr>
          <a:lstStyle/>
          <a:p>
            <a:r>
              <a:rPr lang="ru-RU" dirty="0"/>
              <a:t>Абитуриенты могут получить дополнительные баллы к </a:t>
            </a:r>
            <a:r>
              <a:rPr lang="ru-RU" dirty="0" smtClean="0"/>
              <a:t>ЕГЭ за </a:t>
            </a:r>
            <a:r>
              <a:rPr lang="ru-RU" dirty="0"/>
              <a:t>наличие золотого, серебряного, бронзового знака отличия ГТО.</a:t>
            </a:r>
          </a:p>
          <a:p>
            <a:r>
              <a:rPr lang="ru-RU" dirty="0"/>
              <a:t>При этом будет учитываться награда, полученная </a:t>
            </a:r>
            <a:r>
              <a:rPr lang="ru-RU" dirty="0" smtClean="0"/>
              <a:t>не раньше </a:t>
            </a:r>
            <a:r>
              <a:rPr lang="ru-RU" dirty="0"/>
              <a:t>последнего года обучения в школе за сдачу нормативов </a:t>
            </a:r>
            <a:r>
              <a:rPr lang="ru-RU" dirty="0" smtClean="0"/>
              <a:t>в своей </a:t>
            </a:r>
            <a:r>
              <a:rPr lang="ru-RU" dirty="0"/>
              <a:t>возрастной ступени.</a:t>
            </a:r>
          </a:p>
          <a:p>
            <a:r>
              <a:rPr lang="ru-RU" dirty="0"/>
              <a:t>С полным списком испытаний можно ознакомиться </a:t>
            </a:r>
            <a:r>
              <a:rPr lang="ru-RU" dirty="0" smtClean="0"/>
              <a:t>на сайте </a:t>
            </a:r>
            <a:r>
              <a:rPr lang="ru-RU" dirty="0"/>
              <a:t>Всероссийского портала Комплекса ГТО.</a:t>
            </a:r>
          </a:p>
        </p:txBody>
      </p:sp>
    </p:spTree>
    <p:extLst>
      <p:ext uri="{BB962C8B-B14F-4D97-AF65-F5344CB8AC3E}">
        <p14:creationId xmlns:p14="http://schemas.microsoft.com/office/powerpoint/2010/main" val="307869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20</TotalTime>
  <Words>646</Words>
  <Application>Microsoft Office PowerPoint</Application>
  <PresentationFormat>Широкоэкранный</PresentationFormat>
  <Paragraphs>68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Грань</vt:lpstr>
      <vt:lpstr>ГТО</vt:lpstr>
      <vt:lpstr>Кто возродил ГТО?</vt:lpstr>
      <vt:lpstr>О комплексе ГТО</vt:lpstr>
      <vt:lpstr>Зачем он нужен?</vt:lpstr>
      <vt:lpstr>Ступени ГТО для школьников</vt:lpstr>
      <vt:lpstr>Ступени ГТО для взрослых</vt:lpstr>
      <vt:lpstr>Какие испытания включает?</vt:lpstr>
      <vt:lpstr>Значки ГТО</vt:lpstr>
      <vt:lpstr>Зачем они нужен?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</dc:title>
  <dc:creator>Артем Балакирев</dc:creator>
  <cp:lastModifiedBy>Артем Балакирев</cp:lastModifiedBy>
  <cp:revision>5</cp:revision>
  <dcterms:created xsi:type="dcterms:W3CDTF">2023-11-17T17:04:01Z</dcterms:created>
  <dcterms:modified xsi:type="dcterms:W3CDTF">2023-11-17T17:24:44Z</dcterms:modified>
</cp:coreProperties>
</file>